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7" r:id="rId5"/>
    <p:sldId id="280" r:id="rId6"/>
    <p:sldId id="258" r:id="rId7"/>
    <p:sldId id="259" r:id="rId8"/>
    <p:sldId id="260" r:id="rId9"/>
    <p:sldId id="262" r:id="rId10"/>
    <p:sldId id="263" r:id="rId11"/>
    <p:sldId id="265" r:id="rId12"/>
    <p:sldId id="266" r:id="rId13"/>
    <p:sldId id="279" r:id="rId14"/>
    <p:sldId id="278" r:id="rId15"/>
    <p:sldId id="267" r:id="rId16"/>
    <p:sldId id="268" r:id="rId17"/>
    <p:sldId id="272" r:id="rId18"/>
    <p:sldId id="273" r:id="rId19"/>
    <p:sldId id="274" r:id="rId20"/>
    <p:sldId id="277" r:id="rId21"/>
    <p:sldId id="281" r:id="rId22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 Ramzan" initials="SR" lastIdx="1" clrIdx="0"/>
  <p:cmAuthor id="1" name="Saad" initials="S" lastIdx="1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434" autoAdjust="0"/>
  </p:normalViewPr>
  <p:slideViewPr>
    <p:cSldViewPr>
      <p:cViewPr varScale="1">
        <p:scale>
          <a:sx n="70" d="100"/>
          <a:sy n="70" d="100"/>
        </p:scale>
        <p:origin x="173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5C637-06C4-4C57-8313-C768292E168B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673DD-517A-477C-B76C-D1D8703E4939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6435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>
                <a:latin typeface="Verdana" pitchFamily="34" charset="0"/>
              </a:rPr>
              <a:t>
##-AccessibilityAssistant: Skip layout check-##</a:t>
            </a:r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78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latin typeface="Verdana" pitchFamily="34" charset="0"/>
              </a:rPr>
              <a:t>SPØRG ELEVERNE “HVOR DE OPBEVARER MEDICIN HJEMME?” – SKRIV PÅ TAVLEN (F.EKS.  BADEVÆRELSE, KØKKEN …)</a:t>
            </a:r>
          </a:p>
          <a:p>
            <a:r>
              <a:rPr lang="en-GB" dirty="0">
                <a:latin typeface="Verdana" pitchFamily="34" charset="0"/>
              </a:rPr>
              <a:t>ELEVERNE HAR FÅET TIL OPGAVE AT UNDERSØGE HVOR DE OPBEVARER MEJDICIN I HJEMMET AF KLASSENS LÆRER CA. 1 UGE FØR TEMADAGEN (ØVELSE C OPBEVARING AF MEDICIN HJEMME).</a:t>
            </a:r>
          </a:p>
          <a:p>
            <a:endParaRPr lang="en-GB" dirty="0">
              <a:latin typeface="Verdana" pitchFamily="34" charset="0"/>
            </a:endParaRPr>
          </a:p>
          <a:p>
            <a:r>
              <a:rPr lang="en-GB" dirty="0" err="1">
                <a:latin typeface="Verdana" pitchFamily="34" charset="0"/>
              </a:rPr>
              <a:t>Brug</a:t>
            </a:r>
            <a:r>
              <a:rPr lang="en-GB" dirty="0">
                <a:latin typeface="Verdana" pitchFamily="34" charset="0"/>
              </a:rPr>
              <a:t> 5-10 min.</a:t>
            </a:r>
          </a:p>
        </p:txBody>
      </p:sp>
    </p:spTree>
    <p:extLst>
      <p:ext uri="{BB962C8B-B14F-4D97-AF65-F5344CB8AC3E}">
        <p14:creationId xmlns:p14="http://schemas.microsoft.com/office/powerpoint/2010/main" val="1363008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639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402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5264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744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18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236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endParaRPr lang="en-GB" sz="10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8590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INDSÆT BILLEDE AF DIT APOTEK
##-AccessibilityAssistant: Skip layout check-##</a:t>
            </a:r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73DD-517A-477C-B76C-D1D8703E4939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94064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a-DK">
                <a:latin typeface="Verdana" pitchFamily="34" charset="0"/>
              </a:rPr>
              <a:t>.
##-AccessibilityAssistant: Skip layout check-##</a:t>
            </a:r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394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INDSÆT BILLEDE AF DIT APOTEK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673DD-517A-477C-B76C-D1D8703E493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84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latin typeface="Verdana" pitchFamily="34" charset="0"/>
              </a:rPr>
              <a:t>SPØRG ELEVERNE – “HVAD TROR I MEDICIN BRUGES TIL?”</a:t>
            </a:r>
          </a:p>
        </p:txBody>
      </p:sp>
    </p:spTree>
    <p:extLst>
      <p:ext uri="{BB962C8B-B14F-4D97-AF65-F5344CB8AC3E}">
        <p14:creationId xmlns:p14="http://schemas.microsoft.com/office/powerpoint/2010/main" val="1177297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latin typeface="Verdana" pitchFamily="34" charset="0"/>
              </a:rPr>
              <a:t>DEL INDHOLDET AF MEDICINKASSEN UD TIL ELEVERNE SÅ DE KAN SE, RØRE OG SPØRGE TIL MEDICINEN</a:t>
            </a:r>
          </a:p>
          <a:p>
            <a:endParaRPr lang="en-GB" dirty="0">
              <a:latin typeface="Verdana" pitchFamily="34" charset="0"/>
            </a:endParaRPr>
          </a:p>
          <a:p>
            <a:r>
              <a:rPr lang="en-GB" dirty="0" err="1">
                <a:latin typeface="Verdana" pitchFamily="34" charset="0"/>
              </a:rPr>
              <a:t>Brug</a:t>
            </a:r>
            <a:r>
              <a:rPr lang="en-GB" dirty="0">
                <a:latin typeface="Verdana" pitchFamily="34" charset="0"/>
              </a:rPr>
              <a:t> ca. 10 min.</a:t>
            </a:r>
          </a:p>
        </p:txBody>
      </p:sp>
    </p:spTree>
    <p:extLst>
      <p:ext uri="{BB962C8B-B14F-4D97-AF65-F5344CB8AC3E}">
        <p14:creationId xmlns:p14="http://schemas.microsoft.com/office/powerpoint/2010/main" val="3046845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dirty="0">
                <a:latin typeface="Verdana" pitchFamily="34" charset="0"/>
              </a:rPr>
              <a:t>FORKLAR ELEVERNE HVAD DER SKER NÅR MAN TAGER EN TABLET (</a:t>
            </a:r>
            <a:r>
              <a:rPr lang="en-GB" dirty="0" err="1">
                <a:latin typeface="Verdana" pitchFamily="34" charset="0"/>
              </a:rPr>
              <a:t>pille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indtages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gennem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munden</a:t>
            </a:r>
            <a:r>
              <a:rPr lang="en-GB" dirty="0">
                <a:latin typeface="Verdana" pitchFamily="34" charset="0"/>
              </a:rPr>
              <a:t>, </a:t>
            </a:r>
            <a:r>
              <a:rPr lang="en-GB" dirty="0" err="1">
                <a:latin typeface="Verdana" pitchFamily="34" charset="0"/>
              </a:rPr>
              <a:t>synkes</a:t>
            </a:r>
            <a:r>
              <a:rPr lang="en-GB" dirty="0">
                <a:latin typeface="Verdana" pitchFamily="34" charset="0"/>
              </a:rPr>
              <a:t>, </a:t>
            </a:r>
            <a:r>
              <a:rPr lang="en-GB" dirty="0" err="1">
                <a:latin typeface="Verdana" pitchFamily="34" charset="0"/>
              </a:rPr>
              <a:t>kommer</a:t>
            </a:r>
            <a:r>
              <a:rPr lang="en-GB" dirty="0">
                <a:latin typeface="Verdana" pitchFamily="34" charset="0"/>
              </a:rPr>
              <a:t> ned I maven </a:t>
            </a:r>
            <a:r>
              <a:rPr lang="en-GB" dirty="0" err="1">
                <a:latin typeface="Verdana" pitchFamily="34" charset="0"/>
              </a:rPr>
              <a:t>og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ud</a:t>
            </a:r>
            <a:r>
              <a:rPr lang="en-GB" dirty="0">
                <a:latin typeface="Verdana" pitchFamily="34" charset="0"/>
              </a:rPr>
              <a:t> I </a:t>
            </a:r>
            <a:r>
              <a:rPr lang="en-GB" dirty="0" err="1">
                <a:latin typeface="Verdana" pitchFamily="34" charset="0"/>
              </a:rPr>
              <a:t>tarmen</a:t>
            </a:r>
            <a:r>
              <a:rPr lang="en-GB" dirty="0">
                <a:latin typeface="Verdana" pitchFamily="34" charset="0"/>
              </a:rPr>
              <a:t>, </a:t>
            </a:r>
            <a:r>
              <a:rPr lang="en-GB" dirty="0" err="1">
                <a:latin typeface="Verdana" pitchFamily="34" charset="0"/>
              </a:rPr>
              <a:t>hvor</a:t>
            </a:r>
            <a:r>
              <a:rPr lang="en-GB" dirty="0">
                <a:latin typeface="Verdana" pitchFamily="34" charset="0"/>
              </a:rPr>
              <a:t> den </a:t>
            </a:r>
            <a:r>
              <a:rPr lang="en-GB" dirty="0" err="1">
                <a:latin typeface="Verdana" pitchFamily="34" charset="0"/>
              </a:rPr>
              <a:t>opløses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og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kommer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ud</a:t>
            </a:r>
            <a:r>
              <a:rPr lang="en-GB" dirty="0">
                <a:latin typeface="Verdana" pitchFamily="34" charset="0"/>
              </a:rPr>
              <a:t> I </a:t>
            </a:r>
            <a:r>
              <a:rPr lang="en-GB" dirty="0" err="1">
                <a:latin typeface="Verdana" pitchFamily="34" charset="0"/>
              </a:rPr>
              <a:t>blodet</a:t>
            </a:r>
            <a:r>
              <a:rPr lang="en-GB" dirty="0">
                <a:latin typeface="Verdana" pitchFamily="34" charset="0"/>
              </a:rPr>
              <a:t>, </a:t>
            </a:r>
            <a:r>
              <a:rPr lang="en-GB" dirty="0" err="1">
                <a:latin typeface="Verdana" pitchFamily="34" charset="0"/>
              </a:rPr>
              <a:t>som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hjertet</a:t>
            </a:r>
            <a:r>
              <a:rPr lang="en-GB" dirty="0">
                <a:latin typeface="Verdana" pitchFamily="34" charset="0"/>
              </a:rPr>
              <a:t> pumper </a:t>
            </a:r>
            <a:r>
              <a:rPr lang="en-GB" dirty="0" err="1">
                <a:latin typeface="Verdana" pitchFamily="34" charset="0"/>
              </a:rPr>
              <a:t>rundt</a:t>
            </a:r>
            <a:r>
              <a:rPr lang="en-GB" dirty="0">
                <a:latin typeface="Verdana" pitchFamily="34" charset="0"/>
              </a:rPr>
              <a:t> I </a:t>
            </a:r>
            <a:r>
              <a:rPr lang="en-GB" dirty="0" err="1">
                <a:latin typeface="Verdana" pitchFamily="34" charset="0"/>
              </a:rPr>
              <a:t>kroppen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og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derfor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kommer</a:t>
            </a:r>
            <a:r>
              <a:rPr lang="en-GB" dirty="0">
                <a:latin typeface="Verdana" pitchFamily="34" charset="0"/>
              </a:rPr>
              <a:t> medicine I </a:t>
            </a:r>
            <a:r>
              <a:rPr lang="en-GB" dirty="0" err="1">
                <a:latin typeface="Verdana" pitchFamily="34" charset="0"/>
              </a:rPr>
              <a:t>pillen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både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ud</a:t>
            </a:r>
            <a:r>
              <a:rPr lang="en-GB" dirty="0">
                <a:latin typeface="Verdana" pitchFamily="34" charset="0"/>
              </a:rPr>
              <a:t> I </a:t>
            </a:r>
            <a:r>
              <a:rPr lang="en-GB" dirty="0" err="1">
                <a:latin typeface="Verdana" pitchFamily="34" charset="0"/>
              </a:rPr>
              <a:t>storetåen</a:t>
            </a:r>
            <a:r>
              <a:rPr lang="en-GB" dirty="0">
                <a:latin typeface="Verdana" pitchFamily="34" charset="0"/>
              </a:rPr>
              <a:t> </a:t>
            </a:r>
            <a:r>
              <a:rPr lang="en-GB" dirty="0" err="1">
                <a:latin typeface="Verdana" pitchFamily="34" charset="0"/>
              </a:rPr>
              <a:t>og</a:t>
            </a:r>
            <a:r>
              <a:rPr lang="en-GB" dirty="0">
                <a:latin typeface="Verdana" pitchFamily="34" charset="0"/>
              </a:rPr>
              <a:t> I </a:t>
            </a:r>
            <a:r>
              <a:rPr lang="en-GB" dirty="0" err="1">
                <a:latin typeface="Verdana" pitchFamily="34" charset="0"/>
              </a:rPr>
              <a:t>øret</a:t>
            </a:r>
            <a:r>
              <a:rPr lang="en-GB" dirty="0">
                <a:latin typeface="Verdana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369161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r>
              <a:rPr lang="en-GB" dirty="0">
                <a:latin typeface="Verdana" pitchFamily="34" charset="0"/>
              </a:rPr>
              <a:t>SPØRG ELEVERNE OM DE KENDER NOGLE BIVIRKNINGER TIL MEDICIN</a:t>
            </a:r>
          </a:p>
        </p:txBody>
      </p:sp>
    </p:spTree>
    <p:extLst>
      <p:ext uri="{BB962C8B-B14F-4D97-AF65-F5344CB8AC3E}">
        <p14:creationId xmlns:p14="http://schemas.microsoft.com/office/powerpoint/2010/main" val="36059049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878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471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a-DK"/>
              <a:t>Klik for at redigere i master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BAE4950-E5B1-4FB0-8077-CF7F5CB179F9}" type="datetimeFigureOut">
              <a:rPr lang="da-DK" smtClean="0"/>
              <a:t>06-09-2022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0683C00-9EA8-4C1C-ABD6-D89B01BDF0BB}" type="slidenum">
              <a:rPr lang="da-DK" smtClean="0"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2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emf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67544" y="3247256"/>
            <a:ext cx="6496050" cy="685800"/>
          </a:xfrm>
        </p:spPr>
        <p:txBody>
          <a:bodyPr>
            <a:noAutofit/>
          </a:bodyPr>
          <a:lstStyle/>
          <a:p>
            <a:pPr eaLnBrk="1" hangingPunct="1"/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a-DK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a-DK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a-DK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a-DK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da-DK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6000" b="1" dirty="0">
                <a:solidFill>
                  <a:schemeClr val="bg2">
                    <a:lumMod val="50000"/>
                  </a:schemeClr>
                </a:solidFill>
              </a:rPr>
              <a:t>Hvad er</a:t>
            </a:r>
            <a:br>
              <a:rPr lang="da-DK" sz="60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sz="6000" b="1" dirty="0">
                <a:solidFill>
                  <a:schemeClr val="bg2">
                    <a:lumMod val="50000"/>
                  </a:schemeClr>
                </a:solidFill>
              </a:rPr>
              <a:t>medicin?</a:t>
            </a:r>
            <a:endParaRPr lang="da-DK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da-DK" dirty="0"/>
          </a:p>
          <a:p>
            <a:pPr eaLnBrk="1" hangingPunct="1"/>
            <a:endParaRPr lang="da-DK" dirty="0"/>
          </a:p>
        </p:txBody>
      </p:sp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15BD68E0-34DC-4B3C-A428-0A603ED18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418941"/>
            <a:ext cx="4748618" cy="684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Billede 5" descr="#Decorative">
            <a:extLst>
              <a:ext uri="{FF2B5EF4-FFF2-40B4-BE49-F238E27FC236}">
                <a16:creationId xmlns:a16="http://schemas.microsoft.com/office/drawing/2014/main" id="{631CAB2C-776B-4722-92A0-F9B2061E3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0923" y="3068960"/>
            <a:ext cx="3286029" cy="2456901"/>
          </a:xfrm>
          <a:prstGeom prst="rect">
            <a:avLst/>
          </a:prstGeom>
        </p:spPr>
      </p:pic>
      <p:pic>
        <p:nvPicPr>
          <p:cNvPr id="7" name="Picture 2" descr="#Decorative">
            <a:extLst>
              <a:ext uri="{FF2B5EF4-FFF2-40B4-BE49-F238E27FC236}">
                <a16:creationId xmlns:a16="http://schemas.microsoft.com/office/drawing/2014/main" id="{348BCE75-41AD-408D-AA77-E367F03A3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426152"/>
            <a:ext cx="1936664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49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Opbevaring af medicin</a:t>
            </a: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da-DK" strike="sngStrike" dirty="0">
              <a:solidFill>
                <a:srgbClr val="FF0000"/>
              </a:solidFill>
            </a:endParaRPr>
          </a:p>
          <a:p>
            <a:pPr marL="68580" indent="0">
              <a:buNone/>
            </a:pPr>
            <a:r>
              <a:rPr lang="da-DK" sz="9600" dirty="0">
                <a:solidFill>
                  <a:schemeClr val="bg2">
                    <a:lumMod val="50000"/>
                  </a:schemeClr>
                </a:solidFill>
              </a:rPr>
              <a:t>  </a:t>
            </a:r>
            <a:r>
              <a:rPr lang="da-DK" sz="9600" b="1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68580" indent="0">
              <a:buNone/>
            </a:pPr>
            <a:endParaRPr lang="da-DK" dirty="0"/>
          </a:p>
        </p:txBody>
      </p:sp>
      <p:pic>
        <p:nvPicPr>
          <p:cNvPr id="2" name="Billede 1" descr="#Decorati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073524" cy="3073524"/>
          </a:xfrm>
          <a:prstGeom prst="rect">
            <a:avLst/>
          </a:prstGeom>
        </p:spPr>
      </p:pic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1D63A47A-3BE2-41D1-B026-865FD7BBE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1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Opbevaring af medicin</a:t>
            </a: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da-DK" strike="sngStrike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da-DK" dirty="0"/>
              <a:t>Tørt sted</a:t>
            </a:r>
          </a:p>
          <a:p>
            <a:pPr>
              <a:buFontTx/>
              <a:buChar char="•"/>
            </a:pPr>
            <a:r>
              <a:rPr lang="da-DK" dirty="0"/>
              <a:t>Væk fra sollys</a:t>
            </a:r>
          </a:p>
          <a:p>
            <a:pPr>
              <a:buFontTx/>
              <a:buChar char="•"/>
            </a:pPr>
            <a:r>
              <a:rPr lang="da-DK" dirty="0"/>
              <a:t>Rette temperatur</a:t>
            </a:r>
          </a:p>
          <a:p>
            <a:pPr>
              <a:buFontTx/>
              <a:buChar char="•"/>
            </a:pPr>
            <a:r>
              <a:rPr lang="da-DK" dirty="0"/>
              <a:t>Utilgængeligt for børn</a:t>
            </a:r>
          </a:p>
          <a:p>
            <a:pPr>
              <a:buFontTx/>
              <a:buChar char="•"/>
            </a:pPr>
            <a:r>
              <a:rPr lang="da-DK" dirty="0"/>
              <a:t>Ikke på badeværelset</a:t>
            </a:r>
          </a:p>
          <a:p>
            <a:endParaRPr lang="da-DK" dirty="0"/>
          </a:p>
        </p:txBody>
      </p:sp>
      <p:pic>
        <p:nvPicPr>
          <p:cNvPr id="2" name="Billede 1" descr="#Decorati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564904"/>
            <a:ext cx="3073524" cy="3073524"/>
          </a:xfrm>
          <a:prstGeom prst="rect">
            <a:avLst/>
          </a:prstGeom>
        </p:spPr>
      </p:pic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46158D0F-86BA-4D24-A521-4111A9352B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67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#Decorativ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688" y="4630130"/>
            <a:ext cx="2515640" cy="1679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08889" y="819817"/>
            <a:ext cx="7024744" cy="745152"/>
          </a:xfrm>
        </p:spPr>
        <p:txBody>
          <a:bodyPr>
            <a:normAutofit/>
          </a:bodyPr>
          <a:lstStyle/>
          <a:p>
            <a:r>
              <a:rPr lang="da-DK" dirty="0"/>
              <a:t>Receptpligtig medicin</a:t>
            </a:r>
            <a:endParaRPr lang="en-GB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932602" y="2055762"/>
            <a:ext cx="6777317" cy="350897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a-DK" dirty="0"/>
              <a:t>Lægen vælger medicin til dig og </a:t>
            </a:r>
            <a:br>
              <a:rPr lang="da-DK" dirty="0"/>
            </a:br>
            <a:r>
              <a:rPr lang="da-DK" dirty="0"/>
              <a:t>udskriver recepter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Apoteket udleverer receptpligtig medicin</a:t>
            </a:r>
          </a:p>
          <a:p>
            <a:pPr marL="68580" indent="0">
              <a:buNone/>
            </a:pPr>
            <a:endParaRPr lang="da-DK" dirty="0"/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Kun den som recepten er udskrevet til, må anvende medicinen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Billede 1" descr="#Decorativ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988" y="1237483"/>
            <a:ext cx="1270000" cy="19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lede 5" descr="#Decorative">
            <a:extLst>
              <a:ext uri="{FF2B5EF4-FFF2-40B4-BE49-F238E27FC236}">
                <a16:creationId xmlns:a16="http://schemas.microsoft.com/office/drawing/2014/main" id="{1499D19C-D54E-469C-966E-F2DC39F64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159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980728"/>
            <a:ext cx="7024744" cy="817160"/>
          </a:xfrm>
        </p:spPr>
        <p:txBody>
          <a:bodyPr/>
          <a:lstStyle/>
          <a:p>
            <a:r>
              <a:rPr lang="da-DK" dirty="0"/>
              <a:t>Håndkøbsmedicin</a:t>
            </a:r>
            <a:endParaRPr lang="en-GB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1988840"/>
            <a:ext cx="6777317" cy="4464496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da-DK" dirty="0"/>
              <a:t>Medicin der kan købes uden recept </a:t>
            </a:r>
            <a:br>
              <a:rPr lang="da-DK" dirty="0"/>
            </a:br>
            <a:r>
              <a:rPr lang="da-DK" dirty="0"/>
              <a:t>(noget kan også købes uden for apoteket, f.eks. i supermarkeder)</a:t>
            </a:r>
          </a:p>
          <a:p>
            <a:pPr marL="68580" indent="0">
              <a:buNone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Kan også give bivirkninger</a:t>
            </a:r>
            <a:endParaRPr lang="en-GB" dirty="0"/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Eksempler på håndkøbsmedicin</a:t>
            </a:r>
          </a:p>
          <a:p>
            <a:pPr lvl="1"/>
            <a:r>
              <a:rPr lang="da-DK" dirty="0">
                <a:solidFill>
                  <a:schemeClr val="tx1"/>
                </a:solidFill>
              </a:rPr>
              <a:t>Smertestillende</a:t>
            </a:r>
          </a:p>
          <a:p>
            <a:pPr lvl="1"/>
            <a:r>
              <a:rPr lang="da-DK" dirty="0">
                <a:solidFill>
                  <a:schemeClr val="tx1"/>
                </a:solidFill>
              </a:rPr>
              <a:t>Allergimedicin</a:t>
            </a:r>
          </a:p>
          <a:p>
            <a:pPr lvl="1"/>
            <a:r>
              <a:rPr lang="da-DK" dirty="0">
                <a:solidFill>
                  <a:schemeClr val="tx1"/>
                </a:solidFill>
              </a:rPr>
              <a:t>Hostestillende</a:t>
            </a:r>
          </a:p>
          <a:p>
            <a:pPr lvl="1"/>
            <a:r>
              <a:rPr lang="da-DK" dirty="0"/>
              <a:t>Medicin mod forkølelse</a:t>
            </a:r>
          </a:p>
          <a:p>
            <a:pPr lvl="1"/>
            <a:endParaRPr lang="da-DK" dirty="0"/>
          </a:p>
        </p:txBody>
      </p:sp>
      <p:pic>
        <p:nvPicPr>
          <p:cNvPr id="14340" name="Picture 4" descr="#Dec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2896"/>
            <a:ext cx="2051496" cy="136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2E0C0234-08CD-4C93-9AEB-E39AEC8498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95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da-DK" dirty="0"/>
              <a:t>Korrekt brug af medicin</a:t>
            </a:r>
            <a:endParaRPr lang="en-GB" dirty="0"/>
          </a:p>
        </p:txBody>
      </p:sp>
      <p:sp>
        <p:nvSpPr>
          <p:cNvPr id="18439" name="Rectangle 9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7416544" cy="3508977"/>
          </a:xfrm>
          <a:noFill/>
        </p:spPr>
        <p:txBody>
          <a:bodyPr/>
          <a:lstStyle/>
          <a:p>
            <a:pPr>
              <a:buFontTx/>
              <a:buChar char="•"/>
            </a:pPr>
            <a:r>
              <a:rPr lang="da-DK" dirty="0"/>
              <a:t>Følg lægens vejledning og doseringsetiketten</a:t>
            </a:r>
            <a:endParaRPr lang="da-DK" dirty="0">
              <a:sym typeface="Wingdings" pitchFamily="2" charset="2"/>
            </a:endParaRPr>
          </a:p>
        </p:txBody>
      </p:sp>
      <p:sp>
        <p:nvSpPr>
          <p:cNvPr id="18435" name="AutoShape 4"/>
          <p:cNvSpPr>
            <a:spLocks noChangeArrowheads="1"/>
          </p:cNvSpPr>
          <p:nvPr/>
        </p:nvSpPr>
        <p:spPr bwMode="auto">
          <a:xfrm>
            <a:off x="976162" y="3573016"/>
            <a:ext cx="3455988" cy="9350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4000" rIns="54000"/>
          <a:lstStyle/>
          <a:p>
            <a:r>
              <a:rPr lang="da-DK" sz="1200" u="sng" dirty="0">
                <a:solidFill>
                  <a:srgbClr val="000000"/>
                </a:solidFill>
              </a:rPr>
              <a:t>ANDERS ANDERSEN</a:t>
            </a:r>
          </a:p>
          <a:p>
            <a:endParaRPr lang="da-DK" sz="1200" u="sng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2 TABLETTER 3 GANGE DAGLIG</a:t>
            </a:r>
          </a:p>
          <a:p>
            <a:r>
              <a:rPr lang="da-DK" sz="1200" dirty="0">
                <a:solidFill>
                  <a:srgbClr val="000000"/>
                </a:solidFill>
              </a:rPr>
              <a:t>MOD SMERTER</a:t>
            </a:r>
            <a:endParaRPr lang="en-GB" sz="1200" dirty="0">
              <a:solidFill>
                <a:srgbClr val="000000"/>
              </a:solidFill>
            </a:endParaRPr>
          </a:p>
        </p:txBody>
      </p:sp>
      <p:sp>
        <p:nvSpPr>
          <p:cNvPr id="18437" name="AutoShape 6"/>
          <p:cNvSpPr>
            <a:spLocks noChangeArrowheads="1"/>
          </p:cNvSpPr>
          <p:nvPr/>
        </p:nvSpPr>
        <p:spPr bwMode="auto">
          <a:xfrm>
            <a:off x="5004048" y="4365104"/>
            <a:ext cx="3455988" cy="935037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54000" rIns="54000"/>
          <a:lstStyle/>
          <a:p>
            <a:r>
              <a:rPr lang="da-DK" sz="1200" u="sng" dirty="0">
                <a:solidFill>
                  <a:srgbClr val="000000"/>
                </a:solidFill>
              </a:rPr>
              <a:t>TRINE HOLM</a:t>
            </a:r>
          </a:p>
          <a:p>
            <a:endParaRPr lang="da-DK" sz="1200" u="sng" dirty="0">
              <a:solidFill>
                <a:srgbClr val="000000"/>
              </a:solidFill>
            </a:endParaRPr>
          </a:p>
          <a:p>
            <a:r>
              <a:rPr lang="da-DK" sz="1200" dirty="0">
                <a:solidFill>
                  <a:srgbClr val="000000"/>
                </a:solidFill>
              </a:rPr>
              <a:t>1 STIKPILLE EFTER BEHOV</a:t>
            </a:r>
          </a:p>
          <a:p>
            <a:r>
              <a:rPr lang="da-DK" sz="1200" dirty="0">
                <a:solidFill>
                  <a:srgbClr val="000000"/>
                </a:solidFill>
              </a:rPr>
              <a:t>MOD KVALME</a:t>
            </a:r>
            <a:endParaRPr lang="en-GB" sz="1200" dirty="0">
              <a:solidFill>
                <a:srgbClr val="000000"/>
              </a:solidFill>
            </a:endParaRPr>
          </a:p>
        </p:txBody>
      </p:sp>
      <p:pic>
        <p:nvPicPr>
          <p:cNvPr id="6" name="Billede 5" descr="#Decorative">
            <a:extLst>
              <a:ext uri="{FF2B5EF4-FFF2-40B4-BE49-F238E27FC236}">
                <a16:creationId xmlns:a16="http://schemas.microsoft.com/office/drawing/2014/main" id="{EF8F042D-F38B-4FC0-BD72-2DBF779C1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932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3" name="il_fi" descr="#Dec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365104"/>
            <a:ext cx="1222524" cy="1331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lede 1" descr="#Decorativ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143203"/>
            <a:ext cx="1616968" cy="1616968"/>
          </a:xfrm>
          <a:prstGeom prst="rect">
            <a:avLst/>
          </a:prstGeom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da-DK" dirty="0"/>
              <a:t>Korrekt brug af medicin</a:t>
            </a:r>
            <a:endParaRPr lang="en-GB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43493" y="2323652"/>
            <a:ext cx="6336820" cy="3769644"/>
          </a:xfrm>
        </p:spPr>
        <p:txBody>
          <a:bodyPr/>
          <a:lstStyle/>
          <a:p>
            <a:pPr>
              <a:buFontTx/>
              <a:buChar char="•"/>
            </a:pPr>
            <a:r>
              <a:rPr lang="da-DK" dirty="0"/>
              <a:t>Børns medicindosis </a:t>
            </a:r>
            <a:r>
              <a:rPr lang="da-DK" dirty="0">
                <a:solidFill>
                  <a:schemeClr val="tx1"/>
                </a:solidFill>
              </a:rPr>
              <a:t>bestemmes ved hjælp af alder og vægt</a:t>
            </a:r>
          </a:p>
          <a:p>
            <a:pPr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Medicin skal tages som det står på pakken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Drik altid vand når du sluger tabletter</a:t>
            </a:r>
            <a:endParaRPr lang="en-GB" dirty="0"/>
          </a:p>
        </p:txBody>
      </p:sp>
      <p:pic>
        <p:nvPicPr>
          <p:cNvPr id="6" name="Billede 5" descr="#Decorative">
            <a:extLst>
              <a:ext uri="{FF2B5EF4-FFF2-40B4-BE49-F238E27FC236}">
                <a16:creationId xmlns:a16="http://schemas.microsoft.com/office/drawing/2014/main" id="{7DE5F0A1-3F90-45A1-A4B7-748DCD9821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57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>
            <a:normAutofit/>
          </a:bodyPr>
          <a:lstStyle/>
          <a:p>
            <a:r>
              <a:rPr lang="da-DK" dirty="0"/>
              <a:t>Forkert brug af medicin</a:t>
            </a:r>
            <a:endParaRPr lang="en-GB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204864"/>
            <a:ext cx="6777317" cy="3627765"/>
          </a:xfrm>
        </p:spPr>
        <p:txBody>
          <a:bodyPr>
            <a:normAutofit fontScale="85000" lnSpcReduction="10000"/>
          </a:bodyPr>
          <a:lstStyle/>
          <a:p>
            <a:pPr>
              <a:buFontTx/>
              <a:buChar char="•"/>
            </a:pPr>
            <a:r>
              <a:rPr lang="da-DK" dirty="0"/>
              <a:t>Glemme at tage medicin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For lidt medicin </a:t>
            </a:r>
            <a:r>
              <a:rPr lang="da-DK" dirty="0">
                <a:sym typeface="Wingdings" pitchFamily="2" charset="2"/>
              </a:rPr>
              <a:t></a:t>
            </a:r>
            <a:r>
              <a:rPr lang="da-DK" dirty="0"/>
              <a:t> ingen eller mindre virkning</a:t>
            </a:r>
          </a:p>
          <a:p>
            <a:pPr>
              <a:buFontTx/>
              <a:buChar char="•"/>
            </a:pPr>
            <a:r>
              <a:rPr lang="da-DK" dirty="0"/>
              <a:t>For meget medicin </a:t>
            </a:r>
            <a:r>
              <a:rPr lang="da-DK" dirty="0">
                <a:sym typeface="Wingdings" pitchFamily="2" charset="2"/>
              </a:rPr>
              <a:t> bivirkninger eller forgiftning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Unødvendig brug af medicin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Brug af forkert medicin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Misbrug af medicin</a:t>
            </a:r>
            <a:endParaRPr lang="en-GB" dirty="0"/>
          </a:p>
        </p:txBody>
      </p:sp>
      <p:pic>
        <p:nvPicPr>
          <p:cNvPr id="5" name="Billede 1" descr="#Decorat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44208" y="3717032"/>
            <a:ext cx="2067694" cy="275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lede 5" descr="#Decorative">
            <a:extLst>
              <a:ext uri="{FF2B5EF4-FFF2-40B4-BE49-F238E27FC236}">
                <a16:creationId xmlns:a16="http://schemas.microsoft.com/office/drawing/2014/main" id="{3627D052-2F76-4FD3-B141-31C44FAA1A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5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817160"/>
          </a:xfrm>
        </p:spPr>
        <p:txBody>
          <a:bodyPr>
            <a:normAutofit/>
          </a:bodyPr>
          <a:lstStyle/>
          <a:p>
            <a:r>
              <a:rPr lang="da-DK" sz="3600" dirty="0"/>
              <a:t>Forsigtighed omkring medicin</a:t>
            </a:r>
            <a:endParaRPr lang="en-GB" sz="3600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da-DK" dirty="0"/>
              <a:t>Brug aldrig andres medicin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Tag aldrig imod medicin fra fremmede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Brugte sprøjter er farlige </a:t>
            </a:r>
            <a:endParaRPr lang="en-GB" dirty="0"/>
          </a:p>
        </p:txBody>
      </p:sp>
      <p:pic>
        <p:nvPicPr>
          <p:cNvPr id="23556" name="Picture 2" descr="#Dec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469" y="4509120"/>
            <a:ext cx="2667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il_fi" descr="#Decorati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132856"/>
            <a:ext cx="1159708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#Decorative">
            <a:extLst>
              <a:ext uri="{FF2B5EF4-FFF2-40B4-BE49-F238E27FC236}">
                <a16:creationId xmlns:a16="http://schemas.microsoft.com/office/drawing/2014/main" id="{03FF5F6C-2AD0-4F95-9D2E-CDB8579740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04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>
                <a:solidFill>
                  <a:schemeClr val="tx1"/>
                </a:solidFill>
              </a:rPr>
              <a:t>Tid til en pause </a:t>
            </a:r>
            <a:r>
              <a:rPr lang="da-DK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21AA637B-A62F-4642-B686-74684919D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  <p:pic>
        <p:nvPicPr>
          <p:cNvPr id="8" name="Picture 2" descr="#Decorative">
            <a:extLst>
              <a:ext uri="{FF2B5EF4-FFF2-40B4-BE49-F238E27FC236}">
                <a16:creationId xmlns:a16="http://schemas.microsoft.com/office/drawing/2014/main" id="{8B30CD63-6361-4648-8545-487EAC429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30" y="4293096"/>
            <a:ext cx="4754940" cy="1116000"/>
          </a:xfrm>
          <a:prstGeom prst="rect">
            <a:avLst/>
          </a:prstGeom>
        </p:spPr>
      </p:pic>
      <p:sp>
        <p:nvSpPr>
          <p:cNvPr id="9" name="Tekstfelt 2">
            <a:extLst>
              <a:ext uri="{FF2B5EF4-FFF2-40B4-BE49-F238E27FC236}">
                <a16:creationId xmlns:a16="http://schemas.microsoft.com/office/drawing/2014/main" id="{27CB7F7E-5E45-4ED9-86E7-657A114C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248" y="6021288"/>
            <a:ext cx="1877740" cy="4438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r>
              <a:rPr lang="da-DK" sz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000" dirty="0">
                <a:solidFill>
                  <a:srgbClr val="17365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da-DK" sz="1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© KU og Rigshospitalet 2022.</a:t>
            </a:r>
            <a:endParaRPr lang="da-DK" sz="1000" dirty="0">
              <a:solidFill>
                <a:srgbClr val="17365D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10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552" y="1988840"/>
            <a:ext cx="6496050" cy="685800"/>
          </a:xfrm>
        </p:spPr>
        <p:txBody>
          <a:bodyPr>
            <a:noAutofit/>
          </a:bodyPr>
          <a:lstStyle/>
          <a:p>
            <a:pPr eaLnBrk="1" hangingPunct="1"/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>Program for </a:t>
            </a:r>
            <a:br>
              <a:rPr lang="da-DK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da-DK" b="1" dirty="0">
                <a:solidFill>
                  <a:schemeClr val="bg2">
                    <a:lumMod val="50000"/>
                  </a:schemeClr>
                </a:solidFill>
              </a:rPr>
              <a:t>temadagen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endParaRPr lang="da-DK" dirty="0"/>
          </a:p>
          <a:p>
            <a:pPr eaLnBrk="1" hangingPunct="1"/>
            <a:endParaRPr lang="da-DK" dirty="0"/>
          </a:p>
        </p:txBody>
      </p:sp>
      <p:pic>
        <p:nvPicPr>
          <p:cNvPr id="2" name="Picture 1" descr="#Decorat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-8451"/>
            <a:ext cx="4489525" cy="634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19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47956" y="2440303"/>
            <a:ext cx="8100508" cy="3508977"/>
          </a:xfrm>
        </p:spPr>
        <p:txBody>
          <a:bodyPr>
            <a:normAutofit fontScale="92500" lnSpcReduction="20000"/>
          </a:bodyPr>
          <a:lstStyle/>
          <a:p>
            <a:endParaRPr lang="da-DK" dirty="0">
              <a:solidFill>
                <a:srgbClr val="FF0000"/>
              </a:solidFill>
            </a:endParaRP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En farmaceut er en, der ved en masse om medicin</a:t>
            </a:r>
          </a:p>
        </p:txBody>
      </p:sp>
      <p:pic>
        <p:nvPicPr>
          <p:cNvPr id="4" name="Billede 3" descr="#Decorative">
            <a:extLst>
              <a:ext uri="{FF2B5EF4-FFF2-40B4-BE49-F238E27FC236}">
                <a16:creationId xmlns:a16="http://schemas.microsoft.com/office/drawing/2014/main" id="{C60357CE-1675-7AF5-E387-34A9E8BE8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367" y="1196752"/>
            <a:ext cx="4608021" cy="3744000"/>
          </a:xfrm>
          <a:prstGeom prst="rect">
            <a:avLst/>
          </a:prstGeom>
        </p:spPr>
      </p:pic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21AA637B-A62F-4642-B686-74684919DF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6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>
            <a:normAutofit/>
          </a:bodyPr>
          <a:lstStyle/>
          <a:p>
            <a:pPr eaLnBrk="1" hangingPunct="1"/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Hvad bruges medicin til?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Helbrede sygdomme</a:t>
            </a:r>
          </a:p>
          <a:p>
            <a:pPr eaLnBrk="1" hangingPunct="1"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Lindre symptomer</a:t>
            </a:r>
          </a:p>
          <a:p>
            <a:pPr eaLnBrk="1" hangingPunct="1"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Forebygge sygdomme</a:t>
            </a:r>
          </a:p>
          <a:p>
            <a:pPr eaLnBrk="1" hangingPunct="1"/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49154" name="Picture 2" descr="#Dec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56992"/>
            <a:ext cx="353152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2C00F546-6E62-42C8-975E-69EE64748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24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0" y="476672"/>
            <a:ext cx="7024744" cy="853988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chemeClr val="bg2">
                    <a:lumMod val="75000"/>
                  </a:schemeClr>
                </a:solidFill>
              </a:rPr>
              <a:t>Hvordan ser medicin ud?</a:t>
            </a:r>
            <a:endParaRPr lang="en-GB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679285" y="1864776"/>
            <a:ext cx="6777317" cy="4268329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Tabletter (”piller”)</a:t>
            </a:r>
          </a:p>
          <a:p>
            <a:pPr marL="6858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Stikpiller </a:t>
            </a:r>
          </a:p>
          <a:p>
            <a:pPr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Kapsler</a:t>
            </a:r>
          </a:p>
          <a:p>
            <a:pPr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Miksturer</a:t>
            </a:r>
          </a:p>
          <a:p>
            <a:pPr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Øjen- og øredråber</a:t>
            </a:r>
          </a:p>
          <a:p>
            <a:pPr>
              <a:buFontTx/>
              <a:buChar char="•"/>
            </a:pPr>
            <a:endParaRPr lang="da-DK" dirty="0"/>
          </a:p>
        </p:txBody>
      </p:sp>
      <p:pic>
        <p:nvPicPr>
          <p:cNvPr id="47106" name="Picture 2" descr="#Decorat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28804" y="2961976"/>
            <a:ext cx="1139552" cy="1828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illede 1" descr="#Decorativ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184" y="2516281"/>
            <a:ext cx="1229541" cy="922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lede 3" descr="#Decorative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2" r="25560"/>
          <a:stretch/>
        </p:blipFill>
        <p:spPr>
          <a:xfrm>
            <a:off x="3779913" y="4115125"/>
            <a:ext cx="720080" cy="1351756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716016" y="1864775"/>
            <a:ext cx="3744532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•"/>
            </a:pPr>
            <a:r>
              <a:rPr lang="da-DK" dirty="0"/>
              <a:t>Creme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Inhalator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Sprøjter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Næsespray</a:t>
            </a:r>
          </a:p>
          <a:p>
            <a:pPr marL="68580" indent="0">
              <a:buFont typeface="Wingdings 2" pitchFamily="18" charset="2"/>
              <a:buNone/>
            </a:pPr>
            <a:endParaRPr lang="en-GB" dirty="0"/>
          </a:p>
          <a:p>
            <a:pPr marL="68580" indent="0">
              <a:buFont typeface="Wingdings 2" pitchFamily="18" charset="2"/>
              <a:buNone/>
            </a:pPr>
            <a:endParaRPr lang="en-GB" dirty="0"/>
          </a:p>
        </p:txBody>
      </p:sp>
      <p:pic>
        <p:nvPicPr>
          <p:cNvPr id="5" name="Picture 4" descr="#Decorative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08"/>
          <a:stretch/>
        </p:blipFill>
        <p:spPr>
          <a:xfrm>
            <a:off x="3849778" y="1698341"/>
            <a:ext cx="1016399" cy="876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#Decorativ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"/>
          <a:stretch>
            <a:fillRect/>
          </a:stretch>
        </p:blipFill>
        <p:spPr bwMode="auto">
          <a:xfrm>
            <a:off x="6350225" y="1412776"/>
            <a:ext cx="1420902" cy="936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#Decorativ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067" r="3673"/>
          <a:stretch>
            <a:fillRect/>
          </a:stretch>
        </p:blipFill>
        <p:spPr bwMode="auto">
          <a:xfrm>
            <a:off x="6768254" y="2542416"/>
            <a:ext cx="1554586" cy="9735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Billede 3" descr="#Decorative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75"/>
          <a:stretch/>
        </p:blipFill>
        <p:spPr>
          <a:xfrm>
            <a:off x="6588282" y="3603558"/>
            <a:ext cx="1696641" cy="925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Billede 4" descr="#Decorativ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762" y="4612428"/>
            <a:ext cx="1512168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Billede 1" descr="#Decorative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75" y="5540187"/>
            <a:ext cx="1357599" cy="900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Billede 2" descr="#Decorative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710" y="5489068"/>
            <a:ext cx="1274127" cy="86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Billede 15" descr="#Decorative">
            <a:extLst>
              <a:ext uri="{FF2B5EF4-FFF2-40B4-BE49-F238E27FC236}">
                <a16:creationId xmlns:a16="http://schemas.microsoft.com/office/drawing/2014/main" id="{52B18A0A-825F-4528-B42F-D3152C115D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46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A9B66BEB-7DE9-4F7C-8739-15DFAC0E23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8" t="2030" r="21986" b="2291"/>
          <a:stretch/>
        </p:blipFill>
        <p:spPr>
          <a:xfrm>
            <a:off x="6009264" y="692696"/>
            <a:ext cx="2595184" cy="5832648"/>
          </a:xfrm>
          <a:prstGeom prst="rect">
            <a:avLst/>
          </a:prstGeom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67606" y="955656"/>
            <a:ext cx="7024744" cy="745152"/>
          </a:xfrm>
        </p:spPr>
        <p:txBody>
          <a:bodyPr/>
          <a:lstStyle/>
          <a:p>
            <a:r>
              <a:rPr lang="da-DK" dirty="0"/>
              <a:t>Medicin og min krop</a:t>
            </a:r>
            <a:endParaRPr lang="en-GB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43128" y="2492896"/>
            <a:ext cx="7748192" cy="3508977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da-DK" dirty="0"/>
              <a:t>Hvordan virker medicin?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Hvordan ses effekten af medicin?</a:t>
            </a:r>
          </a:p>
          <a:p>
            <a:pPr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a-DK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a-DK" dirty="0">
                <a:solidFill>
                  <a:schemeClr val="tx1"/>
                </a:solidFill>
              </a:rPr>
              <a:t>Kan børn og voksne anvende samme medicin?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endParaRPr lang="en-GB" dirty="0"/>
          </a:p>
        </p:txBody>
      </p:sp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18E79693-8FF1-4DED-AAFB-4B4BD3DEB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06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492" y="980728"/>
            <a:ext cx="7024744" cy="745152"/>
          </a:xfrm>
        </p:spPr>
        <p:txBody>
          <a:bodyPr>
            <a:normAutofit/>
          </a:bodyPr>
          <a:lstStyle/>
          <a:p>
            <a:r>
              <a:rPr lang="da-DK" dirty="0"/>
              <a:t>Hvad er bivirkninger?</a:t>
            </a:r>
            <a:endParaRPr lang="en-GB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5832764" cy="3508977"/>
          </a:xfrm>
        </p:spPr>
        <p:txBody>
          <a:bodyPr/>
          <a:lstStyle/>
          <a:p>
            <a:pPr>
              <a:buFontTx/>
              <a:buChar char="•"/>
            </a:pPr>
            <a:r>
              <a:rPr lang="da-DK" dirty="0"/>
              <a:t>Al medicin kan give bivirkninger</a:t>
            </a:r>
          </a:p>
        </p:txBody>
      </p:sp>
      <p:pic>
        <p:nvPicPr>
          <p:cNvPr id="9224" name="Picture 11" descr="#Dec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66" y="3068960"/>
            <a:ext cx="2816622" cy="290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lede 4" descr="#Decorative">
            <a:extLst>
              <a:ext uri="{FF2B5EF4-FFF2-40B4-BE49-F238E27FC236}">
                <a16:creationId xmlns:a16="http://schemas.microsoft.com/office/drawing/2014/main" id="{4C7D017D-1FAA-4039-A2A3-18537EC32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6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Hvad gør jeg hvis jeg får bivirkninger?</a:t>
            </a:r>
            <a:endParaRPr lang="en-GB"/>
          </a:p>
        </p:txBody>
      </p:sp>
      <p:pic>
        <p:nvPicPr>
          <p:cNvPr id="11267" name="Picture 5" descr="#Decorat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6" t="22667" r="11166" b="24417"/>
          <a:stretch>
            <a:fillRect/>
          </a:stretch>
        </p:blipFill>
        <p:spPr bwMode="auto">
          <a:xfrm>
            <a:off x="2267744" y="2636912"/>
            <a:ext cx="4822825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 descr="#Decorative">
            <a:extLst>
              <a:ext uri="{FF2B5EF4-FFF2-40B4-BE49-F238E27FC236}">
                <a16:creationId xmlns:a16="http://schemas.microsoft.com/office/drawing/2014/main" id="{7210218E-00B4-4745-B038-6989155501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2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836712"/>
            <a:ext cx="7560958" cy="730189"/>
          </a:xfrm>
        </p:spPr>
        <p:txBody>
          <a:bodyPr>
            <a:normAutofit fontScale="90000"/>
          </a:bodyPr>
          <a:lstStyle/>
          <a:p>
            <a:r>
              <a:rPr lang="da-DK" dirty="0"/>
              <a:t>Hvad kan påvirke min medicin?</a:t>
            </a:r>
            <a:endParaRPr lang="en-GB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0535" y="2132856"/>
            <a:ext cx="6777317" cy="4201692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da-DK" dirty="0"/>
              <a:t>Anden medicin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Mad</a:t>
            </a:r>
          </a:p>
          <a:p>
            <a:pPr lvl="1"/>
            <a:endParaRPr lang="da-DK" dirty="0"/>
          </a:p>
          <a:p>
            <a:pPr lvl="1"/>
            <a:endParaRPr lang="da-DK" dirty="0"/>
          </a:p>
          <a:p>
            <a:pPr>
              <a:buFontTx/>
              <a:buChar char="•"/>
            </a:pPr>
            <a:r>
              <a:rPr lang="da-DK" dirty="0"/>
              <a:t>Alkohol</a:t>
            </a:r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endParaRPr lang="da-DK" dirty="0"/>
          </a:p>
          <a:p>
            <a:pPr>
              <a:buFontTx/>
              <a:buChar char="•"/>
            </a:pPr>
            <a:r>
              <a:rPr lang="da-DK" dirty="0"/>
              <a:t>Solen</a:t>
            </a:r>
            <a:endParaRPr lang="en-GB" dirty="0"/>
          </a:p>
        </p:txBody>
      </p:sp>
      <p:pic>
        <p:nvPicPr>
          <p:cNvPr id="2" name="Billede 1" descr="#Decorativ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193" y="1844824"/>
            <a:ext cx="1219200" cy="80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Billede 2" descr="#Decorativ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094" y="2858201"/>
            <a:ext cx="1766056" cy="132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Billede 3" descr="#Decorativ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43" y="2796560"/>
            <a:ext cx="1352950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Billede 4" descr="#Decorativ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155" y="4149080"/>
            <a:ext cx="1787816" cy="158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Billede 5" descr="#Decorative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727" y="4941168"/>
            <a:ext cx="1673705" cy="1487277"/>
          </a:xfrm>
          <a:prstGeom prst="rect">
            <a:avLst/>
          </a:prstGeom>
        </p:spPr>
      </p:pic>
      <p:pic>
        <p:nvPicPr>
          <p:cNvPr id="9" name="Billede 8" descr="#Decorative">
            <a:extLst>
              <a:ext uri="{FF2B5EF4-FFF2-40B4-BE49-F238E27FC236}">
                <a16:creationId xmlns:a16="http://schemas.microsoft.com/office/drawing/2014/main" id="{B72CBDA8-8ACD-4784-BA59-C1D5ACDE7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8024" y="44624"/>
            <a:ext cx="3248928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01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D63F2A77C66446B904A0EEB74DAD58" ma:contentTypeVersion="14" ma:contentTypeDescription="Create a new document." ma:contentTypeScope="" ma:versionID="2bd747a9130c36de387a84d1edc10fb4">
  <xsd:schema xmlns:xsd="http://www.w3.org/2001/XMLSchema" xmlns:xs="http://www.w3.org/2001/XMLSchema" xmlns:p="http://schemas.microsoft.com/office/2006/metadata/properties" xmlns:ns3="c8ba53bc-7e69-44de-8a17-fafbe447bd58" xmlns:ns4="4013bd11-b8d7-425b-b5d4-1c06bdf3b84b" targetNamespace="http://schemas.microsoft.com/office/2006/metadata/properties" ma:root="true" ma:fieldsID="1d1daadd12189e3c7e91ed3c0af8de74" ns3:_="" ns4:_="">
    <xsd:import namespace="c8ba53bc-7e69-44de-8a17-fafbe447bd58"/>
    <xsd:import namespace="4013bd11-b8d7-425b-b5d4-1c06bdf3b84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a53bc-7e69-44de-8a17-fafbe447bd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13bd11-b8d7-425b-b5d4-1c06bdf3b84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0F0201-8953-4C03-B9CC-2AB654A7EF4C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4013bd11-b8d7-425b-b5d4-1c06bdf3b84b"/>
    <ds:schemaRef ds:uri="http://schemas.openxmlformats.org/package/2006/metadata/core-properties"/>
    <ds:schemaRef ds:uri="c8ba53bc-7e69-44de-8a17-fafbe447bd5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6F61A4-D781-41A4-926F-CAFFEA1F38F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B392A8-BB04-4AED-AA79-988D59D439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a53bc-7e69-44de-8a17-fafbe447bd58"/>
    <ds:schemaRef ds:uri="4013bd11-b8d7-425b-b5d4-1c06bdf3b8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408</TotalTime>
  <Words>495</Words>
  <Application>Microsoft Office PowerPoint</Application>
  <PresentationFormat>On-screen Show (4:3)</PresentationFormat>
  <Paragraphs>140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Century Gothic</vt:lpstr>
      <vt:lpstr>Verdana</vt:lpstr>
      <vt:lpstr>Wingdings</vt:lpstr>
      <vt:lpstr>Wingdings 2</vt:lpstr>
      <vt:lpstr>Austin</vt:lpstr>
      <vt:lpstr>     Hvad er medicin?</vt:lpstr>
      <vt:lpstr>Program for  temadagen</vt:lpstr>
      <vt:lpstr>PowerPoint Presentation</vt:lpstr>
      <vt:lpstr>Hvad bruges medicin til?</vt:lpstr>
      <vt:lpstr>Hvordan ser medicin ud?</vt:lpstr>
      <vt:lpstr>Medicin og min krop</vt:lpstr>
      <vt:lpstr>Hvad er bivirkninger?</vt:lpstr>
      <vt:lpstr>Hvad gør jeg hvis jeg får bivirkninger?</vt:lpstr>
      <vt:lpstr>Hvad kan påvirke min medicin?</vt:lpstr>
      <vt:lpstr>Opbevaring af medicin</vt:lpstr>
      <vt:lpstr>Opbevaring af medicin</vt:lpstr>
      <vt:lpstr>Receptpligtig medicin</vt:lpstr>
      <vt:lpstr>Håndkøbsmedicin</vt:lpstr>
      <vt:lpstr>Korrekt brug af medicin</vt:lpstr>
      <vt:lpstr>Korrekt brug af medicin</vt:lpstr>
      <vt:lpstr>Forkert brug af medicin</vt:lpstr>
      <vt:lpstr>Forsigtighed omkring medicin</vt:lpstr>
      <vt:lpstr>Tid til en pause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Hvad er medicin</dc:title>
  <dc:creator>Mette Holmquist Andersen</dc:creator>
  <cp:lastModifiedBy>Trine Graabæk Hansen</cp:lastModifiedBy>
  <cp:revision>56</cp:revision>
  <cp:lastPrinted>2012-02-21T11:21:31Z</cp:lastPrinted>
  <dcterms:created xsi:type="dcterms:W3CDTF">2012-02-21T09:53:43Z</dcterms:created>
  <dcterms:modified xsi:type="dcterms:W3CDTF">2022-09-06T12:08:55Z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0x0101009DD63F2A77C66446B904A0EEB74DAD58</vt:lpwstr>
  </property>
</Properties>
</file>