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4"/>
  </p:sldMasterIdLst>
  <p:notesMasterIdLst>
    <p:notesMasterId r:id="rId32"/>
  </p:notesMasterIdLst>
  <p:sldIdLst>
    <p:sldId id="256" r:id="rId5"/>
    <p:sldId id="283" r:id="rId6"/>
    <p:sldId id="258" r:id="rId7"/>
    <p:sldId id="257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1" r:id="rId29"/>
    <p:sldId id="279" r:id="rId30"/>
    <p:sldId id="28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79903" autoAdjust="0"/>
  </p:normalViewPr>
  <p:slideViewPr>
    <p:cSldViewPr snapToGrid="0">
      <p:cViewPr varScale="1">
        <p:scale>
          <a:sx n="66" d="100"/>
          <a:sy n="66" d="100"/>
        </p:scale>
        <p:origin x="16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2BE69-BEBC-4B5C-B05C-EF61EDC386D4}" type="datetimeFigureOut">
              <a:rPr lang="da-DK" smtClean="0"/>
              <a:t>01-09-2022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83EF3-03D6-49BD-A8ED-9BDF6C0E2D1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522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mtClean="0"/>
              <a:t>MedicinBingo illustrerer at medicin findes på mange former
##-AccessibilityAssistant: This slide is not tagged on export-##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83EF3-03D6-49BD-A8ED-9BDF6C0E2D1A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5333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8: Insulin (Her vil der være en elev med 1. række fuld (1. række-pladen) – dette udløser en PRÆMIE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Hvis man har sukkersyge og skal have insulin bruges en insulin-pen, hvor man stikker sig selv for at tage medicinen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Insulin kan også gives via pumpe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##-</a:t>
            </a:r>
            <a:r>
              <a:rPr lang="da-DK" sz="1800" b="1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AccessibilityAssitant</a:t>
            </a:r>
            <a:r>
              <a:rPr lang="da-DK" sz="1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Alternative </a:t>
            </a:r>
            <a:r>
              <a:rPr lang="da-DK" sz="1800" b="1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da-DK" sz="1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da-DK" sz="1800" b="1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da-DK" sz="1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slide </a:t>
            </a:r>
            <a:r>
              <a:rPr lang="da-DK" sz="1800" b="1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below</a:t>
            </a:r>
            <a:r>
              <a:rPr lang="da-DK" sz="1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800" b="1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da-DK" sz="1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line-##
8: Insulin - Hvis man har sukkersyge og skal have insulin bruges en insulin-pen, hvor man stikker sig selv for at tage medicinen
- Insulin kan også gives via pumpe
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83EF3-03D6-49BD-A8ED-9BDF6C0E2D1A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4191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9: EMLA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Hvis man ikke er så vild med at blive stukket, kan man bruge EMLA, der også kaldes ”trylleplaster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Forklar at EMLA virker ved at bedøve huden
##-AccessibilityAssistant: This slide is not tagged on export-##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83EF3-03D6-49BD-A8ED-9BDF6C0E2D1A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5062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10: Fucithalmic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Hvad bruges Fucithalmic til?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Begrænset holdbarhed efter åbning, hvorfor det ikke kan gemmes.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##-AccessibilityAssistant: This slide is not tagged on export-##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83EF3-03D6-49BD-A8ED-9BDF6C0E2D1A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1042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11: Zovir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Hvad bruges Zovir til?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 Kan forkølelsessår smitte?
##-AccessibilityAssistant: This slide is not tagged on export-##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83EF3-03D6-49BD-A8ED-9BDF6C0E2D1A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7824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12: Marzine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Hvad bruges Marzine til behandling af?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Hvad virker det det? 
##-AccessibilityAssistant: This slide is not tagged on export-##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83EF3-03D6-49BD-A8ED-9BDF6C0E2D1A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3275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13: Vitaminpiller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Man kan få vitaminer gennem kosten, men det er også muligt at få vitaminer via en pille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Hvem har brug for vitaminer?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Kan man få for mange vitaminer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800" b="1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##-AccessibilityAssistant: This slide is not tagged on export-##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83EF3-03D6-49BD-A8ED-9BDF6C0E2D1A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3199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14: Basiron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Hvad bruges Basiron til?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Hvordan kan bumser minimeres uden brug af medicin?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##-AccessibilityAssistant: This slide is not tagged on export-##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83EF3-03D6-49BD-A8ED-9BDF6C0E2D1A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70071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15: </a:t>
            </a:r>
            <a:r>
              <a:rPr lang="da-DK" sz="1800" b="1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Nizoral</a:t>
            </a:r>
            <a:endParaRPr lang="da-DK" sz="1800" b="1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Hvad bruges </a:t>
            </a:r>
            <a:r>
              <a:rPr lang="da-DK" sz="1800" b="1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Nizoral</a:t>
            </a:r>
            <a:r>
              <a:rPr lang="da-DK" sz="1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til behandling af?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Forklar at skæl skyldes svamp….
##-</a:t>
            </a:r>
            <a:r>
              <a:rPr lang="da-DK" sz="1800" b="1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AccessibilityAssistant</a:t>
            </a:r>
            <a:r>
              <a:rPr lang="da-DK" sz="1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This slide is not </a:t>
            </a:r>
            <a:r>
              <a:rPr lang="da-DK" sz="1800" b="1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tagged</a:t>
            </a:r>
            <a:r>
              <a:rPr lang="da-DK" sz="1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da-DK" sz="1800" b="1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export</a:t>
            </a:r>
            <a:r>
              <a:rPr lang="da-DK" sz="1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-##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83EF3-03D6-49BD-A8ED-9BDF6C0E2D1A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01766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16: Linicin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Hvordan virker lusemidler?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 Hvem kan få lus?
##-AccessibilityAssistant: This slide is not tagged on export-##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83EF3-03D6-49BD-A8ED-9BDF6C0E2D1A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39772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17 </a:t>
            </a:r>
            <a:r>
              <a:rPr lang="da-DK" sz="1800" b="1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Pulmicort</a:t>
            </a:r>
            <a:r>
              <a:rPr lang="da-DK" sz="1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(Her vil den elev der har ”2. række-pladen” få 1. række fuld -  dette giver IKKE en præmie…endnu)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Hvad bruges </a:t>
            </a:r>
            <a:r>
              <a:rPr lang="da-DK" sz="1800" b="1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Pulmicort</a:t>
            </a:r>
            <a:r>
              <a:rPr lang="da-DK" sz="1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til behandling af?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Forklar at der findes forskellige typer astmamedicin til akut brug og forebyggende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##-</a:t>
            </a:r>
            <a:r>
              <a:rPr lang="da-DK" sz="1800" b="1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AccessibilityAssitant</a:t>
            </a:r>
            <a:r>
              <a:rPr lang="da-DK" sz="1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Alternative </a:t>
            </a:r>
            <a:r>
              <a:rPr lang="da-DK" sz="1800" b="1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da-DK" sz="1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da-DK" sz="1800" b="1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da-DK" sz="1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slide </a:t>
            </a:r>
            <a:r>
              <a:rPr lang="da-DK" sz="1800" b="1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below</a:t>
            </a:r>
            <a:r>
              <a:rPr lang="da-DK" sz="1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800" b="1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da-DK" sz="1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line-##
17 </a:t>
            </a:r>
            <a:r>
              <a:rPr lang="da-DK" sz="1800" b="1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Pulmicort</a:t>
            </a:r>
            <a:r>
              <a:rPr lang="da-DK" sz="1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
Hvad bruges </a:t>
            </a:r>
            <a:r>
              <a:rPr lang="da-DK" sz="1800" b="1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Pulmicort</a:t>
            </a:r>
            <a:r>
              <a:rPr lang="da-DK" sz="1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til behandling af?
Forklar at der findes forskellige typer astmamedicin til akut brug og forebyggende
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83EF3-03D6-49BD-A8ED-9BDF6C0E2D1A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647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Forklar eleverne, at de skal være opmærksomme under </a:t>
            </a:r>
            <a:r>
              <a:rPr lang="da-DK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MedicinBingo</a:t>
            </a:r>
            <a:r>
              <a:rPr lang="da-DK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så de får lagt jetoner på de rigtige felter og kan vinde præmier </a:t>
            </a:r>
            <a:r>
              <a:rPr lang="da-DK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r>
              <a:rPr lang="da-DK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83EF3-03D6-49BD-A8ED-9BDF6C0E2D1A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91696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18: Ritalin (Her vil den elev med ”pladen med 2 rækker” få bingo – dette udløser en PRÆMIE! ”Vinderpladen” får derudover også 1. række fuld – dette giver ikke en præmie…endnu )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Hvad bruges Ritalin til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Hvad er ADHD?
##-AccessibilityAssitant: Alternative text for this slide below this line-##
18: Ritalin Hvad bruges Ritalin til ?
Hvad er ADHD?
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83EF3-03D6-49BD-A8ED-9BDF6C0E2D1A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29759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19: Cipramil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Hvad bruges Cipramil til?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Hvad er depression?
##-AccessibilityAssistant: This slide is not tagged on export-##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83EF3-03D6-49BD-A8ED-9BDF6C0E2D1A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10947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20: Imodium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Hvad bruges Imodium til?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Hvad betyder navnet (odium =afsky)
##-AccessibilityAssistant: This slide is not tagged on export-##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83EF3-03D6-49BD-A8ED-9BDF6C0E2D1A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00111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21: Imogas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Hvad bruges Imogas til?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Hvad angiver navnet (i-mod-gas)
##-AccessibilityAssistant: This slide is not tagged on export-##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83EF3-03D6-49BD-A8ED-9BDF6C0E2D1A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05272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22: </a:t>
            </a:r>
            <a:r>
              <a:rPr lang="da-DK" sz="1800" b="1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Gangiden</a:t>
            </a:r>
            <a:r>
              <a:rPr lang="da-DK" sz="1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(Her får elev med ”vinderpladen” 2. række fuld, men det udløser stadig IKKE præmie)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Hvad siger navnet Gang-i-den om medicinen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Hvad bruges medicinen til?
##-</a:t>
            </a:r>
            <a:r>
              <a:rPr lang="da-DK" sz="1800" b="1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AccessibilityAssitant</a:t>
            </a:r>
            <a:r>
              <a:rPr lang="da-DK" sz="1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Alternative </a:t>
            </a:r>
            <a:r>
              <a:rPr lang="da-DK" sz="1800" b="1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da-DK" sz="1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da-DK" sz="1800" b="1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da-DK" sz="1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slide </a:t>
            </a:r>
            <a:r>
              <a:rPr lang="da-DK" sz="1800" b="1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below</a:t>
            </a:r>
            <a:r>
              <a:rPr lang="da-DK" sz="1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800" b="1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da-DK" sz="1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line-##
22: </a:t>
            </a:r>
            <a:r>
              <a:rPr lang="da-DK" sz="1800" b="1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Gangiden</a:t>
            </a:r>
            <a:r>
              <a:rPr lang="da-DK" sz="1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Hvad siger navnet Gang-i-den om medicinen
Hvad bruges medicinen til?
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83EF3-03D6-49BD-A8ED-9BDF6C0E2D1A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05224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23: </a:t>
            </a:r>
            <a:r>
              <a:rPr lang="da-DK" sz="1800" b="1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Spasmolyt</a:t>
            </a:r>
            <a:r>
              <a:rPr lang="da-DK" sz="1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(BINGO på ”vinderpladen” – dette udløser en PRÆMIE)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Noget medicin har derimod navne, der slet ikke siger noget om hvad de kan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Hvad bruges </a:t>
            </a:r>
            <a:r>
              <a:rPr lang="da-DK" sz="1800" b="1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spasmo</a:t>
            </a:r>
            <a:r>
              <a:rPr lang="da-DK" sz="1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-lyt til?
##-</a:t>
            </a:r>
            <a:r>
              <a:rPr lang="da-DK" sz="1800" b="1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AccessibilityAssitant</a:t>
            </a:r>
            <a:r>
              <a:rPr lang="da-DK" sz="1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Alternative </a:t>
            </a:r>
            <a:r>
              <a:rPr lang="da-DK" sz="1800" b="1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da-DK" sz="1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da-DK" sz="1800" b="1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da-DK" sz="1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slide </a:t>
            </a:r>
            <a:r>
              <a:rPr lang="da-DK" sz="1800" b="1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below</a:t>
            </a:r>
            <a:r>
              <a:rPr lang="da-DK" sz="1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800" b="1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da-DK" sz="1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line-##
23: </a:t>
            </a:r>
            <a:r>
              <a:rPr lang="da-DK" sz="1800" b="1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Spasmolyt</a:t>
            </a:r>
            <a:r>
              <a:rPr lang="da-DK" sz="1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Noget medicin har derimod navne, der slet ikke siger noget om hvad de kan
Hvad bruges </a:t>
            </a:r>
            <a:r>
              <a:rPr lang="da-DK" sz="1800" b="1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spasmo</a:t>
            </a:r>
            <a:r>
              <a:rPr lang="da-DK" sz="1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-lyt til?
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83EF3-03D6-49BD-A8ED-9BDF6C0E2D1A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97503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
##-</a:t>
            </a:r>
            <a:r>
              <a:rPr lang="en-US" dirty="0" err="1" smtClean="0"/>
              <a:t>AccessibilityAssitant</a:t>
            </a:r>
            <a:r>
              <a:rPr lang="en-US" dirty="0" smtClean="0"/>
              <a:t>: Alternative text for this slide below this line-##
</a:t>
            </a:r>
            <a:r>
              <a:rPr lang="en-US" dirty="0" err="1" smtClean="0"/>
              <a:t>Billede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dame med bingo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3EF3-03D6-49BD-A8ED-9BDF6C0E2D1A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96964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##-AccessibilityAssitant: Alternative text for this slide below this line-##
Logo for projektet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3EF3-03D6-49BD-A8ED-9BDF6C0E2D1A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3014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1: Panodil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Fortæl hvad Panodil bruges til?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Hvilke øvrige lægemiddelformer paracetamol findes i, hvis man ikke er god til at sluge tabletter?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Dosering efter vægt til børn og unge og forsigtighed med at tage flere tabletter end der passer til ens vægt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##-AccessibilityAssistant: This slide is not tagged on export-##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83EF3-03D6-49BD-A8ED-9BDF6C0E2D1A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388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2: 3 forskellige tabletter, der minder lidt om hinanden (tabletterne er Pondocillin, Panodil og Cetirizin)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Fortæl lidt om at forskellige lægemidler kan ligne hinanden, og derfor være nemme, at forveksle med mindre man er opmærksom. 
##-AccessibilityAssistant: This slide is not tagged on export-##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83EF3-03D6-49BD-A8ED-9BDF6C0E2D1A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5185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3: Zymelin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Hvornår bruger man Zymelin?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Hvor længe må man bruge det?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##-AccessibilityAssistant: This slide is not tagged on export-##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83EF3-03D6-49BD-A8ED-9BDF6C0E2D1A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5086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4: Egenomsorg (i form af en syg hund…)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Ikke al sygdom kræver nødvendigvis medicin. Fortæl hvad man kan gøre i stedet for eller for at supplere medicin ved f.eks. forkølelse?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##-AccessibilityAssistant: This slide is not tagged on export-##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83EF3-03D6-49BD-A8ED-9BDF6C0E2D1A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5053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5: Vepicombin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-Man kan dog også være så syg, at man er nødt til at komme til lægen og få fx antibiotika…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-Vigtigheden ved at fuldføre kuren
##-AccessibilityAssistant: This slide is not tagged on export-##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83EF3-03D6-49BD-A8ED-9BDF6C0E2D1A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3085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6: Clarityn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Hvilken type medicin er Clarityn og hvad bruges det til?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##-AccessibilityAssistant: This slide is not tagged on export-##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83EF3-03D6-49BD-A8ED-9BDF6C0E2D1A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0416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7: EpiPen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Nogle allergiske reaktioner kan være så kraftige, at det ikke er nok at tage allergimedicin..”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Hvornår bruges en EpiPen?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800" b="1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##-AccessibilityAssistant: This slide is not tagged on export-##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83EF3-03D6-49BD-A8ED-9BDF6C0E2D1A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3401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A226-CD26-41DA-BE9F-C407E5099064}" type="datetimeFigureOut">
              <a:rPr lang="da-DK" smtClean="0"/>
              <a:t>01-09-2022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1F2A-5F28-4787-AE46-86BDB290B40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4560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A226-CD26-41DA-BE9F-C407E5099064}" type="datetimeFigureOut">
              <a:rPr lang="da-DK" smtClean="0"/>
              <a:t>01-09-2022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1F2A-5F28-4787-AE46-86BDB290B40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7960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A226-CD26-41DA-BE9F-C407E5099064}" type="datetimeFigureOut">
              <a:rPr lang="da-DK" smtClean="0"/>
              <a:t>01-09-2022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1F2A-5F28-4787-AE46-86BDB290B40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955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A226-CD26-41DA-BE9F-C407E5099064}" type="datetimeFigureOut">
              <a:rPr lang="da-DK" smtClean="0"/>
              <a:t>01-09-2022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1F2A-5F28-4787-AE46-86BDB290B40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7484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A226-CD26-41DA-BE9F-C407E5099064}" type="datetimeFigureOut">
              <a:rPr lang="da-DK" smtClean="0"/>
              <a:t>01-09-2022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1F2A-5F28-4787-AE46-86BDB290B40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4256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A226-CD26-41DA-BE9F-C407E5099064}" type="datetimeFigureOut">
              <a:rPr lang="da-DK" smtClean="0"/>
              <a:t>01-09-2022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1F2A-5F28-4787-AE46-86BDB290B40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4407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A226-CD26-41DA-BE9F-C407E5099064}" type="datetimeFigureOut">
              <a:rPr lang="da-DK" smtClean="0"/>
              <a:t>01-09-2022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1F2A-5F28-4787-AE46-86BDB290B40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866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A226-CD26-41DA-BE9F-C407E5099064}" type="datetimeFigureOut">
              <a:rPr lang="da-DK" smtClean="0"/>
              <a:t>01-09-2022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1F2A-5F28-4787-AE46-86BDB290B40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914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A226-CD26-41DA-BE9F-C407E5099064}" type="datetimeFigureOut">
              <a:rPr lang="da-DK" smtClean="0"/>
              <a:t>01-09-2022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1F2A-5F28-4787-AE46-86BDB290B40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640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A226-CD26-41DA-BE9F-C407E5099064}" type="datetimeFigureOut">
              <a:rPr lang="da-DK" smtClean="0"/>
              <a:t>01-09-2022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1F2A-5F28-4787-AE46-86BDB290B40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9726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A226-CD26-41DA-BE9F-C407E5099064}" type="datetimeFigureOut">
              <a:rPr lang="da-DK" smtClean="0"/>
              <a:t>01-09-2022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1F2A-5F28-4787-AE46-86BDB290B40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972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DA226-CD26-41DA-BE9F-C407E5099064}" type="datetimeFigureOut">
              <a:rPr lang="da-DK" smtClean="0"/>
              <a:t>01-09-2022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31F2A-5F28-4787-AE46-86BDB290B40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0090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dk/url?sa=i&amp;rct=j&amp;q=&amp;esrc=s&amp;source=images&amp;cd=&amp;cad=rja&amp;uact=8&amp;ved=0ahUKEwjRw4G084DSAhXhFZoKHcMSAdEQjRwIBw&amp;url=http://www.luseguiden.dk/linicin/&amp;psig=AFQjCNGdycbsAVXzrl4JRvz8yyM1rTHG8w&amp;ust=1486657074200493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C473BE-B5DB-46FC-8E1D-66FCD40EF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da-DK" sz="8800" b="1" dirty="0" err="1">
                <a:latin typeface="Comic Sans MS" panose="030F0702030302020204" pitchFamily="66" charset="0"/>
              </a:rPr>
              <a:t>MedicinBingo</a:t>
            </a:r>
            <a:endParaRPr lang="da-DK" sz="88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33B58F67-AC2F-4AE4-B09D-B28EE7561C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0" t="13756"/>
          <a:stretch/>
        </p:blipFill>
        <p:spPr>
          <a:xfrm>
            <a:off x="2152889" y="682906"/>
            <a:ext cx="8493747" cy="1437037"/>
          </a:xfrm>
          <a:prstGeom prst="rect">
            <a:avLst/>
          </a:prstGeom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25F02D2A-1B24-4015-B3B4-CC2C02FAEAD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531" y="5790755"/>
            <a:ext cx="3337560" cy="78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6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3FCABBD-6D0C-439E-B953-0EB396D11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930" y="934425"/>
            <a:ext cx="5370140" cy="49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345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4CA4F9A-FE59-4E4B-AB6D-C6AE72946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907" y="1017000"/>
            <a:ext cx="6694185" cy="48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248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182699E-F3A3-4339-8978-C98C593CB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869" y="1305000"/>
            <a:ext cx="7276261" cy="42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271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F4CEECB-E1D7-4066-B4F9-1C1E5CAEC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151" y="891000"/>
            <a:ext cx="4533697" cy="50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515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4FAAF1A-1B65-43F9-9585-1E214DAE8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093" y="1431000"/>
            <a:ext cx="8193813" cy="39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344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E95C96C-39BE-4AA1-9D9E-297464D7B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019" y="565528"/>
            <a:ext cx="3817962" cy="572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640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AA993F3-3CA0-4B4A-A758-7945CA847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7" y="733425"/>
            <a:ext cx="629602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487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3B8D3D3-CEBC-480C-B1B3-F834B18B4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527" y="621000"/>
            <a:ext cx="4426945" cy="56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337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illedresultat for linicin">
            <a:hlinkClick r:id="rId3"/>
            <a:extLst>
              <a:ext uri="{FF2B5EF4-FFF2-40B4-BE49-F238E27FC236}">
                <a16:creationId xmlns:a16="http://schemas.microsoft.com/office/drawing/2014/main" id="{30703343-4A91-44F0-9B7F-3D43DF3C6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740" y="981000"/>
            <a:ext cx="8330519" cy="489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886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F91FDF0-B95C-47D3-9A00-F83FF2BE1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600" y="783000"/>
            <a:ext cx="4468800" cy="52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087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A430E5D-C580-40AD-9AEE-C43BA2E13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0778"/>
            <a:ext cx="10515600" cy="44454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3200" b="1" dirty="0"/>
              <a:t>Vi spiller om:</a:t>
            </a:r>
          </a:p>
          <a:p>
            <a:pPr marL="0" indent="0">
              <a:buNone/>
            </a:pPr>
            <a:endParaRPr lang="da-DK" sz="900" b="1" dirty="0"/>
          </a:p>
          <a:p>
            <a:pPr marL="717550" indent="-450850"/>
            <a:r>
              <a:rPr lang="da-DK" sz="3200" b="1" dirty="0" smtClean="0"/>
              <a:t>1 </a:t>
            </a:r>
            <a:r>
              <a:rPr lang="da-DK" sz="3200" b="1" dirty="0"/>
              <a:t>række LODRET</a:t>
            </a:r>
          </a:p>
          <a:p>
            <a:pPr marL="717550" indent="-450850"/>
            <a:r>
              <a:rPr lang="da-DK" sz="3200" b="1" dirty="0" smtClean="0"/>
              <a:t>2 </a:t>
            </a:r>
            <a:r>
              <a:rPr lang="da-DK" sz="3200" b="1" dirty="0"/>
              <a:t>rækker </a:t>
            </a:r>
            <a:r>
              <a:rPr lang="da-DK" sz="3200" b="1" dirty="0" smtClean="0"/>
              <a:t>LODRET</a:t>
            </a:r>
          </a:p>
          <a:p>
            <a:pPr marL="717550" indent="-450850"/>
            <a:r>
              <a:rPr lang="da-DK" sz="3200" b="1" dirty="0"/>
              <a:t>FULD PLADE</a:t>
            </a:r>
          </a:p>
          <a:p>
            <a:endParaRPr lang="da-DK" sz="3200" b="1" dirty="0"/>
          </a:p>
          <a:p>
            <a:pPr marL="0" indent="0">
              <a:buNone/>
            </a:pPr>
            <a:endParaRPr lang="da-DK" sz="3200" b="1" dirty="0"/>
          </a:p>
          <a:p>
            <a:pPr marL="0" indent="0">
              <a:buNone/>
            </a:pPr>
            <a:r>
              <a:rPr lang="da-DK" dirty="0"/>
              <a:t>Præmie</a:t>
            </a:r>
            <a:r>
              <a:rPr lang="da-DK" dirty="0">
                <a:sym typeface="Wingdings" panose="05000000000000000000" pitchFamily="2" charset="2"/>
              </a:rPr>
              <a:t> </a:t>
            </a:r>
            <a:r>
              <a:rPr lang="da-DK" dirty="0"/>
              <a:t> </a:t>
            </a:r>
            <a:r>
              <a:rPr lang="da-DK" dirty="0" smtClean="0"/>
              <a:t>til </a:t>
            </a:r>
            <a:r>
              <a:rPr lang="da-DK" b="1" i="1" dirty="0"/>
              <a:t>den første elev, </a:t>
            </a:r>
            <a:r>
              <a:rPr lang="da-DK" dirty="0"/>
              <a:t>som får 1 </a:t>
            </a:r>
            <a:r>
              <a:rPr lang="da-DK" dirty="0" smtClean="0"/>
              <a:t>række lodret eller </a:t>
            </a:r>
            <a:r>
              <a:rPr lang="da-DK" dirty="0"/>
              <a:t>2 rækker </a:t>
            </a:r>
            <a:r>
              <a:rPr lang="da-DK" dirty="0" smtClean="0"/>
              <a:t>LODRET eller fuld plade</a:t>
            </a:r>
            <a:endParaRPr lang="da-DK" dirty="0"/>
          </a:p>
        </p:txBody>
      </p:sp>
      <p:pic>
        <p:nvPicPr>
          <p:cNvPr id="4" name="Billede 3" descr="#Decorative">
            <a:extLst>
              <a:ext uri="{FF2B5EF4-FFF2-40B4-BE49-F238E27FC236}">
                <a16:creationId xmlns:a16="http://schemas.microsoft.com/office/drawing/2014/main" id="{F856559B-35AD-4DEC-A11D-CB7C7D2962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21"/>
          <a:stretch/>
        </p:blipFill>
        <p:spPr>
          <a:xfrm>
            <a:off x="618280" y="46293"/>
            <a:ext cx="8737600" cy="1447620"/>
          </a:xfrm>
          <a:prstGeom prst="rect">
            <a:avLst/>
          </a:prstGeom>
        </p:spPr>
      </p:pic>
      <p:pic>
        <p:nvPicPr>
          <p:cNvPr id="2050" name="Picture 2" descr="#Decorative">
            <a:extLst>
              <a:ext uri="{FF2B5EF4-FFF2-40B4-BE49-F238E27FC236}">
                <a16:creationId xmlns:a16="http://schemas.microsoft.com/office/drawing/2014/main" id="{EF1629A6-0969-4766-9E06-A950EA335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9"/>
          <a:stretch/>
        </p:blipFill>
        <p:spPr bwMode="auto">
          <a:xfrm>
            <a:off x="6515582" y="2415506"/>
            <a:ext cx="193500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135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FDBD1040-5E12-4DF0-A2BD-32DF388DC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604" y="1413000"/>
            <a:ext cx="8124792" cy="4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787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41B2D67-B15F-48BA-A8DA-3B99D9F3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15" y="1341000"/>
            <a:ext cx="8289969" cy="41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813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bletter 2 mg ">
            <a:extLst>
              <a:ext uri="{FF2B5EF4-FFF2-40B4-BE49-F238E27FC236}">
                <a16:creationId xmlns:a16="http://schemas.microsoft.com/office/drawing/2014/main" id="{4129D25B-389E-4427-BD88-CD99104CC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82" y="1233000"/>
            <a:ext cx="8764635" cy="439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424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5ABAFA5-EF2E-4E2F-BC80-45A098F36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633" y="1359000"/>
            <a:ext cx="8406733" cy="41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266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ngiden, pulver til oral opløsning - 100 stk.">
            <a:extLst>
              <a:ext uri="{FF2B5EF4-FFF2-40B4-BE49-F238E27FC236}">
                <a16:creationId xmlns:a16="http://schemas.microsoft.com/office/drawing/2014/main" id="{31EEAC12-729A-40AC-83D7-8D3505D463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9" r="12131" b="3744"/>
          <a:stretch/>
        </p:blipFill>
        <p:spPr bwMode="auto">
          <a:xfrm>
            <a:off x="4034944" y="801000"/>
            <a:ext cx="4122111" cy="525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00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årde depotkapsler 60 mg ">
            <a:extLst>
              <a:ext uri="{FF2B5EF4-FFF2-40B4-BE49-F238E27FC236}">
                <a16:creationId xmlns:a16="http://schemas.microsoft.com/office/drawing/2014/main" id="{34622C85-F252-4FD8-BFF7-0B0472BEF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00" y="1161000"/>
            <a:ext cx="9051999" cy="453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836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46CAB2A-A937-40BE-80AC-4705B356B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886123"/>
            <a:ext cx="5760640" cy="508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69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>
            <a:extLst>
              <a:ext uri="{FF2B5EF4-FFF2-40B4-BE49-F238E27FC236}">
                <a16:creationId xmlns:a16="http://schemas.microsoft.com/office/drawing/2014/main" id="{4C2AB749-E3A6-4F37-A97E-F16A4698F7B4}"/>
              </a:ext>
            </a:extLst>
          </p:cNvPr>
          <p:cNvSpPr txBox="1"/>
          <p:nvPr/>
        </p:nvSpPr>
        <p:spPr>
          <a:xfrm>
            <a:off x="4673597" y="6062133"/>
            <a:ext cx="3162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/>
              <a:t>© KU og Rigshospitalet 2022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9BFEF6A7-6CA1-408C-A9B2-C9765948F6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620" y="2574678"/>
            <a:ext cx="8133377" cy="19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13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D838152-F797-4A07-9B99-80950E67F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00" y="1701000"/>
            <a:ext cx="6912000" cy="34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611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e 8">
            <a:extLst>
              <a:ext uri="{FF2B5EF4-FFF2-40B4-BE49-F238E27FC236}">
                <a16:creationId xmlns:a16="http://schemas.microsoft.com/office/drawing/2014/main" id="{AC4C2C53-BCB5-45F9-8BEF-ADB14C1388E3}"/>
              </a:ext>
            </a:extLst>
          </p:cNvPr>
          <p:cNvGrpSpPr>
            <a:grpSpLocks noChangeAspect="1"/>
          </p:cNvGrpSpPr>
          <p:nvPr/>
        </p:nvGrpSpPr>
        <p:grpSpPr>
          <a:xfrm>
            <a:off x="1546195" y="1071000"/>
            <a:ext cx="9099610" cy="4716000"/>
            <a:chOff x="2079232" y="1950420"/>
            <a:chExt cx="7639050" cy="395904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8E797CC-071B-4340-9C13-83E896F571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9232" y="1950420"/>
              <a:ext cx="3829050" cy="189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0227C6B-0818-49BE-8FA6-A7DE8B04CB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2807" y="4013993"/>
              <a:ext cx="3800475" cy="189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97C2674-4883-47F4-B93A-F315D23663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282" y="1988520"/>
              <a:ext cx="3810000" cy="185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0512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C8B316C-BD60-475F-A2D7-E1099B873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550" y="1269000"/>
            <a:ext cx="51169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98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63915E5-1605-4AD3-B8DC-D17F48AB17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3" t="5050" r="7041" b="9225"/>
          <a:stretch/>
        </p:blipFill>
        <p:spPr bwMode="auto">
          <a:xfrm>
            <a:off x="2590798" y="1245870"/>
            <a:ext cx="6723710" cy="44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629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8ECFF50-621B-4B6B-A23F-43004D966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365" y="1539000"/>
            <a:ext cx="7617269" cy="37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972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37EE5C3-4B64-4D14-8667-BA511502B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457" y="1413000"/>
            <a:ext cx="8125085" cy="4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610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DCA9EAB-7C10-47EE-9E97-204733CAF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47" y="1881000"/>
            <a:ext cx="7969705" cy="3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915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D63F2A77C66446B904A0EEB74DAD58" ma:contentTypeVersion="14" ma:contentTypeDescription="Create a new document." ma:contentTypeScope="" ma:versionID="2bd747a9130c36de387a84d1edc10fb4">
  <xsd:schema xmlns:xsd="http://www.w3.org/2001/XMLSchema" xmlns:xs="http://www.w3.org/2001/XMLSchema" xmlns:p="http://schemas.microsoft.com/office/2006/metadata/properties" xmlns:ns3="c8ba53bc-7e69-44de-8a17-fafbe447bd58" xmlns:ns4="4013bd11-b8d7-425b-b5d4-1c06bdf3b84b" targetNamespace="http://schemas.microsoft.com/office/2006/metadata/properties" ma:root="true" ma:fieldsID="1d1daadd12189e3c7e91ed3c0af8de74" ns3:_="" ns4:_="">
    <xsd:import namespace="c8ba53bc-7e69-44de-8a17-fafbe447bd58"/>
    <xsd:import namespace="4013bd11-b8d7-425b-b5d4-1c06bdf3b84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ba53bc-7e69-44de-8a17-fafbe447bd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13bd11-b8d7-425b-b5d4-1c06bdf3b84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C0BF6C7-EB43-4CF4-8E0A-E56D5C3B08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ba53bc-7e69-44de-8a17-fafbe447bd58"/>
    <ds:schemaRef ds:uri="4013bd11-b8d7-425b-b5d4-1c06bdf3b8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6163D9-0DEB-4208-B734-BCCDEA5C5A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C63F4B-3E81-495A-B00E-14081CEE2159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013bd11-b8d7-425b-b5d4-1c06bdf3b84b"/>
    <ds:schemaRef ds:uri="c8ba53bc-7e69-44de-8a17-fafbe447bd5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440</TotalTime>
  <Words>1173</Words>
  <Application>Microsoft Office PowerPoint</Application>
  <PresentationFormat>Widescreen</PresentationFormat>
  <Paragraphs>122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Comic Sans MS</vt:lpstr>
      <vt:lpstr>Times New Roman</vt:lpstr>
      <vt:lpstr>Wingdings</vt:lpstr>
      <vt:lpstr>Office Theme</vt:lpstr>
      <vt:lpstr>MedicinBingo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MedicinBingo</dc:title>
  <dc:creator>Bettina Nygaard Nielsen</dc:creator>
  <cp:lastModifiedBy>Trine Graabæk Hansen</cp:lastModifiedBy>
  <cp:revision>26</cp:revision>
  <dcterms:created xsi:type="dcterms:W3CDTF">2022-08-09T07:58:37Z</dcterms:created>
  <dcterms:modified xsi:type="dcterms:W3CDTF">2022-09-01T11:22:55Z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0x0101009DD63F2A77C66446B904A0EEB74DAD58</vt:lpwstr>
  </property>
</Properties>
</file>